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61"/>
  </p:notesMasterIdLst>
  <p:sldIdLst>
    <p:sldId id="259" r:id="rId2"/>
    <p:sldId id="268" r:id="rId3"/>
    <p:sldId id="257" r:id="rId4"/>
    <p:sldId id="258" r:id="rId5"/>
    <p:sldId id="266" r:id="rId6"/>
    <p:sldId id="260" r:id="rId7"/>
    <p:sldId id="261" r:id="rId8"/>
    <p:sldId id="336" r:id="rId9"/>
    <p:sldId id="340" r:id="rId10"/>
    <p:sldId id="267" r:id="rId11"/>
    <p:sldId id="307" r:id="rId12"/>
    <p:sldId id="308" r:id="rId13"/>
    <p:sldId id="341" r:id="rId14"/>
    <p:sldId id="310" r:id="rId15"/>
    <p:sldId id="311" r:id="rId16"/>
    <p:sldId id="292" r:id="rId17"/>
    <p:sldId id="296" r:id="rId18"/>
    <p:sldId id="342" r:id="rId19"/>
    <p:sldId id="262" r:id="rId20"/>
    <p:sldId id="312" r:id="rId21"/>
    <p:sldId id="337" r:id="rId22"/>
    <p:sldId id="345" r:id="rId23"/>
    <p:sldId id="298" r:id="rId24"/>
    <p:sldId id="313" r:id="rId25"/>
    <p:sldId id="343" r:id="rId26"/>
    <p:sldId id="299" r:id="rId27"/>
    <p:sldId id="306" r:id="rId28"/>
    <p:sldId id="315" r:id="rId29"/>
    <p:sldId id="344" r:id="rId30"/>
    <p:sldId id="263" r:id="rId31"/>
    <p:sldId id="300" r:id="rId32"/>
    <p:sldId id="317" r:id="rId33"/>
    <p:sldId id="318" r:id="rId34"/>
    <p:sldId id="319" r:id="rId35"/>
    <p:sldId id="320" r:id="rId36"/>
    <p:sldId id="321" r:id="rId37"/>
    <p:sldId id="305" r:id="rId38"/>
    <p:sldId id="264" r:id="rId39"/>
    <p:sldId id="338" r:id="rId40"/>
    <p:sldId id="346" r:id="rId41"/>
    <p:sldId id="301" r:id="rId42"/>
    <p:sldId id="322" r:id="rId43"/>
    <p:sldId id="323" r:id="rId44"/>
    <p:sldId id="324" r:id="rId45"/>
    <p:sldId id="325" r:id="rId46"/>
    <p:sldId id="302" r:id="rId47"/>
    <p:sldId id="326" r:id="rId48"/>
    <p:sldId id="327" r:id="rId49"/>
    <p:sldId id="328" r:id="rId50"/>
    <p:sldId id="333" r:id="rId51"/>
    <p:sldId id="329" r:id="rId52"/>
    <p:sldId id="334" r:id="rId53"/>
    <p:sldId id="339" r:id="rId54"/>
    <p:sldId id="265" r:id="rId55"/>
    <p:sldId id="330" r:id="rId56"/>
    <p:sldId id="304" r:id="rId57"/>
    <p:sldId id="331" r:id="rId58"/>
    <p:sldId id="332" r:id="rId59"/>
    <p:sldId id="348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4"/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 autoAdjust="0"/>
    <p:restoredTop sz="83223" autoAdjust="0"/>
  </p:normalViewPr>
  <p:slideViewPr>
    <p:cSldViewPr>
      <p:cViewPr varScale="1">
        <p:scale>
          <a:sx n="97" d="100"/>
          <a:sy n="97" d="100"/>
        </p:scale>
        <p:origin x="120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41836-169B-49B0-A0DE-7810463021D0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E431-EA4C-4D8A-8DC3-9E1CC9237A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66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47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
Poll Title: Which of these three do you spend the most time using/dealing with?
https://www.polleverywhere.com/multiple_choice_polls/xO1oiUTnZqqcP1r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57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
Poll Title: I am most likely to experience existential dread from...
https://www.polleverywhere.com/multiple_choice_polls/QPCQHvAAxBr7NYa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21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11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
Poll Title: My idea of an enjoyable EBM session has me...
https://www.polleverywhere.com/multiple_choice_polls/alh8ZEuAjoI0WOz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25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97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7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15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
Poll Title: What do you see? What do you think caused this?
https://www.polleverywhere.com/free_text_polls/gAcbUIpJxR5Z090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53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620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8E431-EA4C-4D8A-8DC3-9E1CC9237AC1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19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19184" r="3564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524000"/>
            <a:ext cx="8915400" cy="706438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953000"/>
            <a:ext cx="8839200" cy="12954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C94E-DD81-4DE8-B602-A08765145C30}" type="datetimeFigureOut">
              <a:rPr lang="en-CA" smtClean="0"/>
              <a:t>2018-09-17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2DFC-C3C6-43EC-9FFF-7401FB849D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11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2727" r="14696" b="4564"/>
          <a:stretch/>
        </p:blipFill>
        <p:spPr>
          <a:xfrm>
            <a:off x="7391400" y="152399"/>
            <a:ext cx="1752600" cy="6705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65126"/>
            <a:ext cx="683895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825624"/>
            <a:ext cx="6838950" cy="4879975"/>
          </a:xfrm>
        </p:spPr>
        <p:txBody>
          <a:bodyPr/>
          <a:lstStyle>
            <a:lvl1pPr marL="177800" indent="-177800">
              <a:spcAft>
                <a:spcPts val="800"/>
              </a:spcAft>
              <a:buFont typeface="Calibri" panose="020F0502020204030204" pitchFamily="34" charset="0"/>
              <a:buChar char=" "/>
              <a:defRPr sz="3400"/>
            </a:lvl1pPr>
            <a:lvl2pPr marL="719138" indent="-376238">
              <a:spcAft>
                <a:spcPts val="800"/>
              </a:spcAft>
              <a:buFont typeface="Calibri" panose="020F0502020204030204" pitchFamily="34" charset="0"/>
              <a:buChar char="×"/>
              <a:defRPr/>
            </a:lvl2pPr>
            <a:lvl3pPr marL="982663" indent="-296863">
              <a:spcAft>
                <a:spcPts val="800"/>
              </a:spcAft>
              <a:buFont typeface="Eras Medium ITC" panose="020B0602030504020804" pitchFamily="34" charset="0"/>
              <a:buChar char="–"/>
              <a:defRPr/>
            </a:lvl3pPr>
            <a:lvl4pPr marL="1252538" indent="-223838">
              <a:spcAft>
                <a:spcPts val="800"/>
              </a:spcAft>
              <a:buFont typeface="Courier New" panose="02070309020205020404" pitchFamily="49" charset="0"/>
              <a:buChar char="o"/>
              <a:defRPr/>
            </a:lvl4pPr>
            <a:lvl5pPr marL="1543050" indent="-171450">
              <a:spcAft>
                <a:spcPts val="800"/>
              </a:spcAft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2400" y="5578475"/>
            <a:ext cx="838200" cy="2127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F87C94E-DD81-4DE8-B602-A08765145C30}" type="datetimeFigureOut">
              <a:rPr lang="en-CA" smtClean="0"/>
              <a:pPr/>
              <a:t>2018-09-17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5901532"/>
            <a:ext cx="606425" cy="27543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2272DFC-C3C6-43EC-9FFF-7401FB849D2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0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2727" r="14696" b="4564"/>
          <a:stretch/>
        </p:blipFill>
        <p:spPr>
          <a:xfrm>
            <a:off x="7391400" y="152399"/>
            <a:ext cx="1752600" cy="6705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65126"/>
            <a:ext cx="683895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825625"/>
            <a:ext cx="6838950" cy="4351338"/>
          </a:xfrm>
        </p:spPr>
        <p:txBody>
          <a:bodyPr/>
          <a:lstStyle>
            <a:lvl1pPr marL="177800" indent="-177800">
              <a:spcAft>
                <a:spcPts val="800"/>
              </a:spcAft>
              <a:buFont typeface="Calibri" panose="020F0502020204030204" pitchFamily="34" charset="0"/>
              <a:buChar char=" "/>
              <a:defRPr sz="3400"/>
            </a:lvl1pPr>
            <a:lvl2pPr marL="719138" indent="-376238">
              <a:spcAft>
                <a:spcPts val="800"/>
              </a:spcAft>
              <a:buFont typeface="Calibri" panose="020F0502020204030204" pitchFamily="34" charset="0"/>
              <a:buChar char="×"/>
              <a:defRPr/>
            </a:lvl2pPr>
            <a:lvl3pPr marL="982663" indent="-296863">
              <a:spcAft>
                <a:spcPts val="800"/>
              </a:spcAft>
              <a:buFont typeface="Eras Medium ITC" panose="020B0602030504020804" pitchFamily="34" charset="0"/>
              <a:buChar char="–"/>
              <a:defRPr/>
            </a:lvl3pPr>
            <a:lvl4pPr marL="1252538" indent="-223838">
              <a:spcAft>
                <a:spcPts val="800"/>
              </a:spcAft>
              <a:buFont typeface="Courier New" panose="02070309020205020404" pitchFamily="49" charset="0"/>
              <a:buChar char="o"/>
              <a:defRPr/>
            </a:lvl4pPr>
            <a:lvl5pPr marL="1543050" indent="-171450">
              <a:spcAft>
                <a:spcPts val="800"/>
              </a:spcAft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2400" y="5578475"/>
            <a:ext cx="838200" cy="2127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F87C94E-DD81-4DE8-B602-A08765145C30}" type="datetimeFigureOut">
              <a:rPr lang="en-CA" smtClean="0"/>
              <a:pPr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2450" y="6356351"/>
            <a:ext cx="683895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5901532"/>
            <a:ext cx="606425" cy="27543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2272DFC-C3C6-43EC-9FFF-7401FB849D2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9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2727" r="14696" b="4564"/>
          <a:stretch/>
        </p:blipFill>
        <p:spPr>
          <a:xfrm>
            <a:off x="7391400" y="152399"/>
            <a:ext cx="1752600" cy="67056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2400" y="5578475"/>
            <a:ext cx="838200" cy="2127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F87C94E-DD81-4DE8-B602-A08765145C30}" type="datetimeFigureOut">
              <a:rPr lang="en-CA" smtClean="0"/>
              <a:pPr/>
              <a:t>2018-09-17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5901532"/>
            <a:ext cx="606425" cy="27543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52272DFC-C3C6-43EC-9FFF-7401FB849D2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28600"/>
            <a:ext cx="4038599" cy="2879439"/>
          </a:xfrm>
        </p:spPr>
        <p:txBody>
          <a:bodyPr anchor="b">
            <a:noAutofit/>
          </a:bodyPr>
          <a:lstStyle>
            <a:lvl1pPr>
              <a:defRPr sz="4800">
                <a:latin typeface="Eras Medium ITC" panose="020B06020305040208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0" y="3148013"/>
            <a:ext cx="4038600" cy="3024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Eras Light ITC" panose="020B04020305040208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C94E-DD81-4DE8-B602-A08765145C30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2DFC-C3C6-43EC-9FFF-7401FB849D29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81"/>
            <a:ext cx="4828659" cy="66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C94E-DD81-4DE8-B602-A08765145C30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2DFC-C3C6-43EC-9FFF-7401FB849D29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51" y="0"/>
            <a:ext cx="6237098" cy="56618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18512" y="886036"/>
            <a:ext cx="4706977" cy="38898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1" y="5661899"/>
            <a:ext cx="7315200" cy="586501"/>
          </a:xfrm>
        </p:spPr>
        <p:txBody>
          <a:bodyPr anchor="t">
            <a:noAutofit/>
          </a:bodyPr>
          <a:lstStyle>
            <a:lvl1pPr algn="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84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C94E-DD81-4DE8-B602-A08765145C30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2DFC-C3C6-43EC-9FFF-7401FB849D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41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95400" y="6356351"/>
            <a:ext cx="1390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7C94E-DD81-4DE8-B602-A08765145C30}" type="datetimeFigureOut">
              <a:rPr lang="en-CA" smtClean="0"/>
              <a:t>2018-09-17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50" y="6356351"/>
            <a:ext cx="5753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583" y="6356350"/>
            <a:ext cx="573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72DFC-C3C6-43EC-9FFF-7401FB849D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401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43" r:id="rId3"/>
    <p:sldLayoutId id="2147483742" r:id="rId4"/>
    <p:sldLayoutId id="2147483732" r:id="rId5"/>
    <p:sldLayoutId id="2147483741" r:id="rId6"/>
    <p:sldLayoutId id="2147483736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Eras Light ITC" panose="020B0402030504020804" pitchFamily="34" charset="0"/>
          <a:ea typeface="+mj-ea"/>
          <a:cs typeface="+mj-cs"/>
        </a:defRPr>
      </a:lvl1pPr>
    </p:titleStyle>
    <p:bodyStyle>
      <a:lvl1pPr marL="355600" indent="-355600" algn="l" defTabSz="685800" rtl="0" eaLnBrk="1" latinLnBrk="0" hangingPunct="1">
        <a:lnSpc>
          <a:spcPct val="90000"/>
        </a:lnSpc>
        <a:spcBef>
          <a:spcPts val="750"/>
        </a:spcBef>
        <a:spcAft>
          <a:spcPts val="1200"/>
        </a:spcAft>
        <a:buClr>
          <a:schemeClr val="tx1">
            <a:lumMod val="75000"/>
            <a:lumOff val="25000"/>
          </a:schemeClr>
        </a:buClr>
        <a:buSzPct val="100000"/>
        <a:buFont typeface="Calibri" panose="020F0502020204030204" pitchFamily="34" charset="0"/>
        <a:buChar char="×"/>
        <a:defRPr sz="3200" kern="1200">
          <a:solidFill>
            <a:schemeClr val="tx1">
              <a:lumMod val="75000"/>
              <a:lumOff val="25000"/>
            </a:schemeClr>
          </a:solidFill>
          <a:latin typeface="Eras Medium ITC" panose="020B0602030504020804" pitchFamily="34" charset="0"/>
          <a:ea typeface="+mn-ea"/>
          <a:cs typeface="+mn-cs"/>
        </a:defRPr>
      </a:lvl1pPr>
      <a:lvl2pPr marL="719138" indent="-376238" algn="l" defTabSz="685800" rtl="0" eaLnBrk="1" latinLnBrk="0" hangingPunct="1">
        <a:lnSpc>
          <a:spcPct val="90000"/>
        </a:lnSpc>
        <a:spcBef>
          <a:spcPts val="375"/>
        </a:spcBef>
        <a:spcAft>
          <a:spcPts val="1200"/>
        </a:spcAft>
        <a:buClr>
          <a:schemeClr val="tx1">
            <a:lumMod val="75000"/>
            <a:lumOff val="25000"/>
          </a:schemeClr>
        </a:buClr>
        <a:buSzPct val="100000"/>
        <a:buFont typeface="Calibri" panose="020F0502020204030204" pitchFamily="34" charset="0"/>
        <a:buChar char="×"/>
        <a:defRPr sz="2800" kern="1200">
          <a:solidFill>
            <a:schemeClr val="tx1">
              <a:lumMod val="75000"/>
              <a:lumOff val="25000"/>
            </a:schemeClr>
          </a:solidFill>
          <a:latin typeface="Eras Medium ITC" panose="020B0602030504020804" pitchFamily="34" charset="0"/>
          <a:ea typeface="+mn-ea"/>
          <a:cs typeface="+mn-cs"/>
        </a:defRPr>
      </a:lvl2pPr>
      <a:lvl3pPr marL="982663" indent="-296863" algn="l" defTabSz="685800" rtl="0" eaLnBrk="1" latinLnBrk="0" hangingPunct="1">
        <a:lnSpc>
          <a:spcPct val="90000"/>
        </a:lnSpc>
        <a:spcBef>
          <a:spcPts val="375"/>
        </a:spcBef>
        <a:spcAft>
          <a:spcPts val="1200"/>
        </a:spcAft>
        <a:buClr>
          <a:schemeClr val="tx1">
            <a:lumMod val="75000"/>
            <a:lumOff val="25000"/>
          </a:schemeClr>
        </a:buClr>
        <a:buSzPct val="100000"/>
        <a:buFont typeface="Calibri" panose="020F0502020204030204" pitchFamily="34" charset="0"/>
        <a:buChar char="×"/>
        <a:defRPr sz="2000" kern="1200">
          <a:solidFill>
            <a:schemeClr val="tx1">
              <a:lumMod val="75000"/>
              <a:lumOff val="25000"/>
            </a:schemeClr>
          </a:solidFill>
          <a:latin typeface="Eras Medium ITC" panose="020B0602030504020804" pitchFamily="34" charset="0"/>
          <a:ea typeface="+mn-ea"/>
          <a:cs typeface="+mn-cs"/>
        </a:defRPr>
      </a:lvl3pPr>
      <a:lvl4pPr marL="1252538" indent="-223838" algn="l" defTabSz="685800" rtl="0" eaLnBrk="1" latinLnBrk="0" hangingPunct="1">
        <a:lnSpc>
          <a:spcPct val="90000"/>
        </a:lnSpc>
        <a:spcBef>
          <a:spcPts val="375"/>
        </a:spcBef>
        <a:spcAft>
          <a:spcPts val="1200"/>
        </a:spcAft>
        <a:buClr>
          <a:schemeClr val="tx1">
            <a:lumMod val="75000"/>
            <a:lumOff val="25000"/>
          </a:schemeClr>
        </a:buClr>
        <a:buSzPct val="100000"/>
        <a:buFont typeface="Calibri" panose="020F0502020204030204" pitchFamily="34" charset="0"/>
        <a:buChar char="×"/>
        <a:defRPr sz="1800" kern="1200">
          <a:solidFill>
            <a:schemeClr val="tx1">
              <a:lumMod val="75000"/>
              <a:lumOff val="25000"/>
            </a:schemeClr>
          </a:solidFill>
          <a:latin typeface="Eras Medium ITC" panose="020B06020305040208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1200"/>
        </a:spcAft>
        <a:buClr>
          <a:schemeClr val="tx1">
            <a:lumMod val="75000"/>
            <a:lumOff val="25000"/>
          </a:schemeClr>
        </a:buClr>
        <a:buSzPct val="100000"/>
        <a:buFont typeface="Calibri" panose="020F0502020204030204" pitchFamily="34" charset="0"/>
        <a:buChar char="×"/>
        <a:defRPr sz="1800" kern="1200">
          <a:solidFill>
            <a:schemeClr val="tx1">
              <a:lumMod val="75000"/>
              <a:lumOff val="25000"/>
            </a:schemeClr>
          </a:solidFill>
          <a:latin typeface="Eras Medium ITC" panose="020B06020305040208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1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19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buffalo.com/cabs2018/" TargetMode="External"/><Relationship Id="rId2" Type="http://schemas.openxmlformats.org/officeDocument/2006/relationships/hyperlink" Target="https://pollev.com/studybuffal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30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slide" Target="slide3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0.xml"/><Relationship Id="rId7" Type="http://schemas.openxmlformats.org/officeDocument/2006/relationships/slide" Target="slide4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16.xml"/><Relationship Id="rId4" Type="http://schemas.openxmlformats.org/officeDocument/2006/relationships/slide" Target="slide13.xml"/><Relationship Id="rId9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mtClean="0"/>
              <a:t>The Five Steps to Tech Enlightenment</a:t>
            </a:r>
            <a:endParaRPr lang="en-CA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" y="4953000"/>
            <a:ext cx="8839200" cy="1752600"/>
          </a:xfrm>
        </p:spPr>
        <p:txBody>
          <a:bodyPr>
            <a:normAutofit fontScale="92500" lnSpcReduction="20000"/>
          </a:bodyPr>
          <a:lstStyle/>
          <a:p>
            <a:r>
              <a:rPr lang="en-CA" sz="3500" dirty="0"/>
              <a:t>Enhancing Your Practice Through </a:t>
            </a:r>
            <a:r>
              <a:rPr lang="en-CA" sz="3500" dirty="0" smtClean="0"/>
              <a:t>Technology</a:t>
            </a:r>
          </a:p>
          <a:p>
            <a:endParaRPr lang="en-CA" sz="3500" dirty="0"/>
          </a:p>
          <a:p>
            <a:r>
              <a:rPr lang="en-CA" sz="2200" i="1" dirty="0"/>
              <a:t>Joshua Torrance, RPh, ACPR</a:t>
            </a:r>
          </a:p>
          <a:p>
            <a:r>
              <a:rPr lang="en-CA" sz="2200" i="1" dirty="0"/>
              <a:t>CABS 2018</a:t>
            </a:r>
          </a:p>
          <a:p>
            <a:r>
              <a:rPr lang="en-CA" sz="2200" i="1" dirty="0"/>
              <a:t>September 22, </a:t>
            </a:r>
            <a:r>
              <a:rPr lang="en-CA" sz="2200" i="1" dirty="0" smtClean="0"/>
              <a:t>2018</a:t>
            </a:r>
            <a:endParaRPr lang="en-CA" sz="2200" i="1" dirty="0"/>
          </a:p>
        </p:txBody>
      </p:sp>
    </p:spTree>
    <p:extLst>
      <p:ext uri="{BB962C8B-B14F-4D97-AF65-F5344CB8AC3E}">
        <p14:creationId xmlns:p14="http://schemas.microsoft.com/office/powerpoint/2010/main" val="15549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Great things are done by a series of small things brought together.</a:t>
            </a:r>
          </a:p>
          <a:p>
            <a:pPr algn="r"/>
            <a:r>
              <a:rPr lang="en-CA" dirty="0" smtClean="0"/>
              <a:t>- Vincent Van Gogh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mtClean="0"/>
              <a:t>Keyboard Shortcuts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64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Keyboard Shortcuts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Keyboard shortcuts let you complete tasks without using your mouse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Hold down the proper keys on the keyboard at the same time to trigger the shortcut</a:t>
            </a:r>
          </a:p>
          <a:p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is spent moving from keyboard to mouse and back again</a:t>
            </a:r>
          </a:p>
          <a:p>
            <a:pPr lvl="1"/>
            <a:r>
              <a:rPr lang="en-CA" dirty="0" smtClean="0"/>
              <a:t>Less time spent looking for the proper button to complete the task</a:t>
            </a:r>
          </a:p>
        </p:txBody>
      </p:sp>
    </p:spTree>
    <p:extLst>
      <p:ext uri="{BB962C8B-B14F-4D97-AF65-F5344CB8AC3E}">
        <p14:creationId xmlns:p14="http://schemas.microsoft.com/office/powerpoint/2010/main" val="883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ortcut Demo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15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Great things are done by a series of small things brought together.</a:t>
            </a:r>
          </a:p>
          <a:p>
            <a:pPr algn="r"/>
            <a:r>
              <a:rPr lang="en-CA" dirty="0"/>
              <a:t>- Vincent Van Gogh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Mobile Shortcuts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466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iPhone Control Center and Dock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dirty="0" smtClean="0"/>
              <a:t>The Control Center is a group of applications, which are accessible by swiping up from the bottom of your screen</a:t>
            </a:r>
          </a:p>
          <a:p>
            <a:pPr lvl="1"/>
            <a:r>
              <a:rPr lang="en-CA" dirty="0" smtClean="0"/>
              <a:t>Note</a:t>
            </a:r>
            <a:r>
              <a:rPr lang="en-CA" dirty="0"/>
              <a:t>: selection of applications available here is controlled by </a:t>
            </a:r>
            <a:r>
              <a:rPr lang="en-CA" dirty="0" smtClean="0"/>
              <a:t>Apple</a:t>
            </a:r>
          </a:p>
          <a:p>
            <a:r>
              <a:rPr lang="en-CA" dirty="0" smtClean="0"/>
              <a:t>The Dock is a row of applications on the bottom of your screen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Customize your Control Center within your iPhone Settings</a:t>
            </a:r>
          </a:p>
          <a:p>
            <a:pPr lvl="1"/>
            <a:r>
              <a:rPr lang="en-CA" dirty="0" smtClean="0"/>
              <a:t>You can customize your Dock by tapping and holding an application on your screen</a:t>
            </a:r>
          </a:p>
          <a:p>
            <a:endParaRPr lang="en-CA" dirty="0" smtClean="0"/>
          </a:p>
          <a:p>
            <a:r>
              <a:rPr lang="en-CA" b="1" dirty="0" smtClean="0"/>
              <a:t>Benefits and Time Savings</a:t>
            </a:r>
          </a:p>
          <a:p>
            <a:pPr lvl="1"/>
            <a:r>
              <a:rPr lang="en-CA" dirty="0" smtClean="0"/>
              <a:t>Makes your frequently used applications more accessible</a:t>
            </a:r>
          </a:p>
          <a:p>
            <a:pPr lvl="1"/>
            <a:r>
              <a:rPr lang="en-CA" dirty="0" smtClean="0"/>
              <a:t>Control Center applications can be used without unlocking your phone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80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Android Phone Launcher and Widgets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dirty="0" smtClean="0"/>
              <a:t>Widgets are tools that you can use to view information or complete tasks without loading an app</a:t>
            </a:r>
          </a:p>
          <a:p>
            <a:r>
              <a:rPr lang="en-CA" dirty="0" smtClean="0"/>
              <a:t>The Launcher is a row of apps that you can access on any screen</a:t>
            </a:r>
          </a:p>
          <a:p>
            <a:endParaRPr lang="en-CA" dirty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Generally you will click and hold on a blank part of your screen to let you customize your Launcher apps and Widgets</a:t>
            </a:r>
          </a:p>
          <a:p>
            <a:pPr lvl="1"/>
            <a:endParaRPr lang="en-CA" dirty="0"/>
          </a:p>
          <a:p>
            <a:r>
              <a:rPr lang="en-CA" b="1" dirty="0" smtClean="0"/>
              <a:t>Benefits and Time Savings</a:t>
            </a:r>
          </a:p>
          <a:p>
            <a:pPr lvl="1"/>
            <a:r>
              <a:rPr lang="en-CA" dirty="0" smtClean="0"/>
              <a:t>Launcher makes your frequently used applications more accessible</a:t>
            </a:r>
          </a:p>
          <a:p>
            <a:pPr lvl="1"/>
            <a:r>
              <a:rPr lang="en-CA" dirty="0" smtClean="0"/>
              <a:t>Widgets let you quickly view frequently needed information or complete frequently completed tasks (e.g. calendar and email widgets)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9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Work is hard. Distractions are plentiful. And time is short.</a:t>
            </a:r>
          </a:p>
          <a:p>
            <a:pPr algn="r"/>
            <a:r>
              <a:rPr lang="en-CA" dirty="0" smtClean="0"/>
              <a:t>- Adam </a:t>
            </a:r>
            <a:r>
              <a:rPr lang="en-CA" dirty="0" err="1" smtClean="0"/>
              <a:t>Hochschild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Email Rules &amp; Filters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54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Email Rules &amp; Filters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Email rules and filters allow you to move, mark as read, and even delete emails automatically without having to view them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Look in your email program (e.g. Microsoft Outlook, Gmail, Hotmail) for the menu option called “Rules” or “Filters”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Low priority, repetitive, or recurrent emails can be dealt with automatically, saving you the time it would take to do this manually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490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mail Rule Demo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94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Advanced Tech Literacy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mtClean="0"/>
              <a:t>Step 2</a:t>
            </a:r>
          </a:p>
          <a:p>
            <a:endParaRPr lang="en-CA" smtClean="0"/>
          </a:p>
          <a:p>
            <a:r>
              <a:rPr lang="en-CA" smtClean="0"/>
              <a:t>Embracing you new technological prowess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94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Participation &amp; Tutorials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Connect to this presentations polls at </a:t>
            </a:r>
            <a:r>
              <a:rPr lang="en-CA" dirty="0" smtClean="0">
                <a:hlinkClick r:id="rId2"/>
              </a:rPr>
              <a:t>https://pollev.com/studybuffalo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Additional details, examples, and tutorials will be posted live on Twitter and can be followed at @</a:t>
            </a:r>
            <a:r>
              <a:rPr lang="en-CA" dirty="0" err="1" smtClean="0"/>
              <a:t>StudyBuffalo</a:t>
            </a:r>
            <a:r>
              <a:rPr lang="en-CA" dirty="0" smtClean="0"/>
              <a:t> #CABS2018 #</a:t>
            </a:r>
            <a:r>
              <a:rPr lang="en-CA" dirty="0" err="1" smtClean="0"/>
              <a:t>TechEnlightenment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All posted resources also available online at </a:t>
            </a:r>
            <a:r>
              <a:rPr lang="en-CA" dirty="0" smtClean="0">
                <a:hlinkClick r:id="rId3"/>
              </a:rPr>
              <a:t>https://studybuffalo.com/cabs2018/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64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Cloud Computing and Storage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 smtClean="0"/>
              <a:t>The ‘Cloud’ is simply a computer you can access online, which lets you access documents and tools anywhere with internet access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Sign up with an appropriate provider, including, but not limited to:</a:t>
            </a:r>
          </a:p>
          <a:p>
            <a:pPr lvl="1"/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Improved and quicker access to any of your resources, even when using new devices</a:t>
            </a:r>
          </a:p>
          <a:p>
            <a:pPr lvl="1"/>
            <a:r>
              <a:rPr lang="en-CA" dirty="0" smtClean="0"/>
              <a:t>Can be used to provide a backup of data to mitigate catastrophic device failures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8267" r="5886" b="6881"/>
          <a:stretch/>
        </p:blipFill>
        <p:spPr>
          <a:xfrm>
            <a:off x="4203157" y="4250207"/>
            <a:ext cx="688709" cy="47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81" y="4347285"/>
            <a:ext cx="1714500" cy="280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42" y="4284803"/>
            <a:ext cx="731927" cy="4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44" y="4250207"/>
            <a:ext cx="372242" cy="474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19" y="4250207"/>
            <a:ext cx="626687" cy="4741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9840" r="19594" b="10152"/>
          <a:stretch/>
        </p:blipFill>
        <p:spPr>
          <a:xfrm>
            <a:off x="6849460" y="4250207"/>
            <a:ext cx="474193" cy="4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7534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Password Managers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6467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Citation Managers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4747534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hlinkClick r:id="rId3" action="ppaction://hlinksldjump"/>
          </p:cNvPr>
          <p:cNvSpPr/>
          <p:nvPr/>
        </p:nvSpPr>
        <p:spPr>
          <a:xfrm>
            <a:off x="1876467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481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The path to enlightenment is eased by proper organization and categorization.</a:t>
            </a:r>
          </a:p>
          <a:p>
            <a:pPr algn="r"/>
            <a:r>
              <a:rPr lang="en-CA" dirty="0" smtClean="0"/>
              <a:t>- A pharmacist, probably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Citation Managers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55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Citation Managers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524000"/>
            <a:ext cx="6838950" cy="5334000"/>
          </a:xfrm>
        </p:spPr>
        <p:txBody>
          <a:bodyPr>
            <a:normAutofit fontScale="62500" lnSpcReduction="20000"/>
          </a:bodyPr>
          <a:lstStyle/>
          <a:p>
            <a:r>
              <a:rPr lang="en-CA" dirty="0" smtClean="0"/>
              <a:t>Citation manager lets you keep all your documents for eternity in an organized fashion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Sign up with an appropriate provider, including, but not limited to: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Couple with cloud storage to make documents accessible anywhere</a:t>
            </a:r>
          </a:p>
          <a:p>
            <a:pPr lvl="2"/>
            <a:r>
              <a:rPr lang="en-CA" dirty="0"/>
              <a:t>N</a:t>
            </a:r>
            <a:r>
              <a:rPr lang="en-CA" dirty="0" smtClean="0"/>
              <a:t>ote: some providers will do this automatically for you</a:t>
            </a:r>
          </a:p>
          <a:p>
            <a:pPr lvl="2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spent looking up resources (either physically or electronically)</a:t>
            </a:r>
          </a:p>
          <a:p>
            <a:pPr lvl="1"/>
            <a:r>
              <a:rPr lang="en-CA" dirty="0" smtClean="0"/>
              <a:t>Automatic citation tools reduce time spent tagging content</a:t>
            </a:r>
          </a:p>
          <a:p>
            <a:pPr lvl="1"/>
            <a:r>
              <a:rPr lang="en-CA" dirty="0" smtClean="0"/>
              <a:t>Bibliography tools reduce time spent generating citations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74131"/>
            <a:ext cx="1268715" cy="303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25" y="3276600"/>
            <a:ext cx="868575" cy="61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5" y="3474131"/>
            <a:ext cx="1530748" cy="303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58" y="3474131"/>
            <a:ext cx="1191534" cy="3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tation Manager Demo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63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You are only as secure as your weakest password.</a:t>
            </a:r>
          </a:p>
          <a:p>
            <a:r>
              <a:rPr lang="en-CA" dirty="0" smtClean="0"/>
              <a:t>- Me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Password Managers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36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171"/>
            <a:ext cx="6477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Password Managers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Password managers store your passwords in a secure database and let you quickly fill out login forms</a:t>
            </a:r>
          </a:p>
          <a:p>
            <a:endParaRPr lang="en-CA" dirty="0" smtClean="0"/>
          </a:p>
          <a:p>
            <a:r>
              <a:rPr lang="en-CA" b="1" dirty="0" smtClean="0"/>
              <a:t>How to Use</a:t>
            </a:r>
          </a:p>
          <a:p>
            <a:pPr lvl="1"/>
            <a:r>
              <a:rPr lang="en-CA" dirty="0" smtClean="0"/>
              <a:t>Sign up with an appropriate provider, including, but not limited to:</a:t>
            </a:r>
          </a:p>
          <a:p>
            <a:pPr marL="342900" lvl="1" indent="0">
              <a:buNone/>
            </a:pPr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entering usernames and passwords</a:t>
            </a:r>
          </a:p>
          <a:p>
            <a:pPr lvl="1"/>
            <a:r>
              <a:rPr lang="en-CA" dirty="0" smtClean="0"/>
              <a:t>Less time dealing with complex password rules</a:t>
            </a:r>
          </a:p>
          <a:p>
            <a:pPr lvl="1"/>
            <a:r>
              <a:rPr lang="en-CA" dirty="0" smtClean="0"/>
              <a:t>Significantly improves password 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7" t="13570" r="8042" b="22931"/>
          <a:stretch/>
        </p:blipFill>
        <p:spPr>
          <a:xfrm>
            <a:off x="1528901" y="4405831"/>
            <a:ext cx="1061899" cy="31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01" y="4405831"/>
            <a:ext cx="777116" cy="318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5" y="4465949"/>
            <a:ext cx="1078235" cy="15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06" y="4393409"/>
            <a:ext cx="923389" cy="318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23" y="4393409"/>
            <a:ext cx="816845" cy="3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sword Manager Demo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3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Presenter Disclosure</a:t>
            </a:r>
            <a:endParaRPr lang="en-CA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Presenter’s Name: Joshua Torrance</a:t>
            </a:r>
          </a:p>
          <a:p>
            <a:endParaRPr lang="en-US" dirty="0" smtClean="0"/>
          </a:p>
          <a:p>
            <a:r>
              <a:rPr lang="en-CA" dirty="0" smtClean="0"/>
              <a:t>I have Relationships with commercial interests:</a:t>
            </a:r>
          </a:p>
          <a:p>
            <a:pPr lvl="1"/>
            <a:r>
              <a:rPr lang="en-CA" dirty="0" smtClean="0"/>
              <a:t>Director of QlinicalRx Solutions Inc.</a:t>
            </a:r>
          </a:p>
          <a:p>
            <a:endParaRPr lang="en-CA" dirty="0" smtClean="0"/>
          </a:p>
          <a:p>
            <a:r>
              <a:rPr lang="en-CA" dirty="0" smtClean="0"/>
              <a:t>Speaking Fees for current program:   </a:t>
            </a:r>
          </a:p>
          <a:p>
            <a:pPr lvl="1"/>
            <a:r>
              <a:rPr lang="en-US" dirty="0" smtClean="0"/>
              <a:t>I have received no speaker’s fee for this learning activity</a:t>
            </a:r>
            <a:endParaRPr lang="en-CA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Practising with Practice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Step 3</a:t>
            </a:r>
          </a:p>
          <a:p>
            <a:endParaRPr lang="en-CA" dirty="0"/>
          </a:p>
          <a:p>
            <a:r>
              <a:rPr lang="en-CA" dirty="0" smtClean="0"/>
              <a:t>Putting your new skills to the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873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You need only look to the palm of your hand for the answer to all of life’s hard questions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Practising with Practice Tools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Mobile and online applications are ubiquitous in all pharmacy practice areas</a:t>
            </a:r>
          </a:p>
          <a:p>
            <a:pPr lvl="1"/>
            <a:r>
              <a:rPr lang="en-CA" dirty="0" smtClean="0"/>
              <a:t>Forcing yourself to practise with these tools and using them more efficiently will translate to time savings that gradually add up throughout your day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spent trying to navigate the application</a:t>
            </a:r>
          </a:p>
          <a:p>
            <a:pPr lvl="1"/>
            <a:r>
              <a:rPr lang="en-CA" dirty="0" smtClean="0"/>
              <a:t>Less time spent logging into another device to access information</a:t>
            </a:r>
          </a:p>
          <a:p>
            <a:pPr lvl="1"/>
            <a:r>
              <a:rPr lang="en-CA" dirty="0" smtClean="0"/>
              <a:t>Using electronic resources ensures more up-to-date information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359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The Basic Utility Belt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 smtClean="0"/>
              <a:t>Apps that are likely to be used multiple times a day - you should be very comfortable using a few of these to see the maximum benefit</a:t>
            </a:r>
          </a:p>
          <a:p>
            <a:endParaRPr lang="en-CA" dirty="0" smtClean="0"/>
          </a:p>
          <a:p>
            <a:r>
              <a:rPr lang="en-CA" b="1" dirty="0" smtClean="0"/>
              <a:t>Drug Information</a:t>
            </a:r>
          </a:p>
          <a:p>
            <a:pPr lvl="1"/>
            <a:r>
              <a:rPr lang="en-CA" dirty="0" smtClean="0"/>
              <a:t>Lexicomp</a:t>
            </a:r>
          </a:p>
          <a:p>
            <a:pPr lvl="1"/>
            <a:r>
              <a:rPr lang="en-CA" dirty="0" smtClean="0"/>
              <a:t>Micromedex</a:t>
            </a:r>
          </a:p>
          <a:p>
            <a:pPr lvl="1"/>
            <a:r>
              <a:rPr lang="en-CA" dirty="0" err="1" smtClean="0"/>
              <a:t>RxTx</a:t>
            </a:r>
            <a:endParaRPr lang="en-CA" dirty="0" smtClean="0"/>
          </a:p>
          <a:p>
            <a:pPr lvl="1"/>
            <a:r>
              <a:rPr lang="en-CA" dirty="0" err="1" smtClean="0"/>
              <a:t>RxFiles</a:t>
            </a:r>
            <a:endParaRPr lang="en-CA" dirty="0" smtClean="0"/>
          </a:p>
          <a:p>
            <a:pPr lvl="1"/>
            <a:endParaRPr lang="en-CA" dirty="0" smtClean="0"/>
          </a:p>
          <a:p>
            <a:r>
              <a:rPr lang="en-CA" b="1" dirty="0" smtClean="0"/>
              <a:t>Treatment Information</a:t>
            </a:r>
          </a:p>
          <a:p>
            <a:pPr lvl="1"/>
            <a:r>
              <a:rPr lang="en-CA" dirty="0" smtClean="0"/>
              <a:t>DynaMed &amp; DynaMed Plus</a:t>
            </a:r>
          </a:p>
          <a:p>
            <a:pPr lvl="1"/>
            <a:r>
              <a:rPr lang="en-CA" dirty="0" err="1" smtClean="0"/>
              <a:t>UpToDate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9317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The Specialty Utility Belt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 smtClean="0"/>
              <a:t>Specialty apps that may be relevant to specific practice areas and may get frequent use</a:t>
            </a:r>
          </a:p>
          <a:p>
            <a:endParaRPr lang="en-CA" dirty="0" smtClean="0"/>
          </a:p>
          <a:p>
            <a:r>
              <a:rPr lang="en-CA" b="1" dirty="0" smtClean="0"/>
              <a:t>Cardiac, Anticoagulation</a:t>
            </a:r>
          </a:p>
          <a:p>
            <a:pPr lvl="1"/>
            <a:r>
              <a:rPr lang="en-CA" dirty="0" err="1" smtClean="0"/>
              <a:t>iCCS</a:t>
            </a:r>
            <a:r>
              <a:rPr lang="en-CA" dirty="0" smtClean="0"/>
              <a:t> (Canadian Cardiovascular Society)</a:t>
            </a:r>
          </a:p>
          <a:p>
            <a:pPr lvl="1"/>
            <a:r>
              <a:rPr lang="en-CA" dirty="0" smtClean="0"/>
              <a:t>Hypertension Canada Guidelines</a:t>
            </a:r>
          </a:p>
          <a:p>
            <a:pPr lvl="1"/>
            <a:r>
              <a:rPr lang="en-CA" dirty="0" smtClean="0"/>
              <a:t>Thrombosis (Thrombosis Canada)</a:t>
            </a:r>
          </a:p>
          <a:p>
            <a:pPr lvl="1"/>
            <a:r>
              <a:rPr lang="en-CA" dirty="0" err="1" smtClean="0"/>
              <a:t>CredibleMeds</a:t>
            </a:r>
            <a:r>
              <a:rPr lang="en-CA" dirty="0" smtClean="0"/>
              <a:t> (for QTc prolonging medications)</a:t>
            </a:r>
          </a:p>
          <a:p>
            <a:endParaRPr lang="en-CA" dirty="0" smtClean="0"/>
          </a:p>
          <a:p>
            <a:r>
              <a:rPr lang="en-CA" b="1" dirty="0" smtClean="0"/>
              <a:t>Diabetes</a:t>
            </a:r>
          </a:p>
          <a:p>
            <a:pPr lvl="1"/>
            <a:r>
              <a:rPr lang="en-CA" dirty="0" smtClean="0"/>
              <a:t>Canadian Diabetes Guidelines</a:t>
            </a:r>
          </a:p>
          <a:p>
            <a:pPr lvl="1"/>
            <a:r>
              <a:rPr lang="en-CA" dirty="0" smtClean="0"/>
              <a:t>bbit.ca (website)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68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Specialty Utility Belt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/>
              <a:t>Specialty </a:t>
            </a:r>
            <a:r>
              <a:rPr lang="en-CA" dirty="0"/>
              <a:t>apps that may be relevant to specific practice areas and may get frequent use</a:t>
            </a:r>
          </a:p>
          <a:p>
            <a:endParaRPr lang="en-CA" dirty="0" smtClean="0"/>
          </a:p>
          <a:p>
            <a:r>
              <a:rPr lang="en-CA" b="1" dirty="0" smtClean="0"/>
              <a:t>Infectious Diseases</a:t>
            </a:r>
          </a:p>
          <a:p>
            <a:pPr lvl="1"/>
            <a:r>
              <a:rPr lang="en-CA" dirty="0" smtClean="0"/>
              <a:t>Bugs &amp; Drugs</a:t>
            </a:r>
          </a:p>
          <a:p>
            <a:pPr lvl="1"/>
            <a:r>
              <a:rPr lang="en-CA" dirty="0" smtClean="0"/>
              <a:t>Sanford Guide to Antimicrobial Therapy</a:t>
            </a:r>
          </a:p>
          <a:p>
            <a:pPr lvl="1"/>
            <a:r>
              <a:rPr lang="en-CA" dirty="0" smtClean="0"/>
              <a:t>Spectrum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Medications in Pregnancy &amp; Lactation</a:t>
            </a:r>
          </a:p>
          <a:p>
            <a:pPr lvl="1"/>
            <a:r>
              <a:rPr lang="en-CA" dirty="0" err="1" smtClean="0"/>
              <a:t>LactMed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71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Specialty Utility Belt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Specialty </a:t>
            </a:r>
            <a:r>
              <a:rPr lang="en-CA" dirty="0"/>
              <a:t>apps that may be relevant to specific practice areas and may get frequent use</a:t>
            </a:r>
          </a:p>
          <a:p>
            <a:endParaRPr lang="en-CA" dirty="0" smtClean="0"/>
          </a:p>
          <a:p>
            <a:r>
              <a:rPr lang="en-CA" b="1" dirty="0" smtClean="0"/>
              <a:t>Pain Management</a:t>
            </a:r>
          </a:p>
          <a:p>
            <a:pPr lvl="1"/>
            <a:r>
              <a:rPr lang="en-CA" dirty="0" smtClean="0"/>
              <a:t>Care Beyond Cure (eBook)</a:t>
            </a:r>
          </a:p>
          <a:p>
            <a:pPr lvl="1"/>
            <a:endParaRPr lang="en-CA" dirty="0"/>
          </a:p>
          <a:p>
            <a:r>
              <a:rPr lang="en-CA" b="1" dirty="0" smtClean="0"/>
              <a:t>Self-Use Anxiety Management</a:t>
            </a:r>
          </a:p>
          <a:p>
            <a:pPr lvl="1"/>
            <a:r>
              <a:rPr lang="en-CA" dirty="0" err="1" smtClean="0"/>
              <a:t>MindShift</a:t>
            </a:r>
            <a:endParaRPr lang="en-CA" dirty="0" smtClean="0"/>
          </a:p>
          <a:p>
            <a:pPr lvl="1"/>
            <a:r>
              <a:rPr lang="en-CA" dirty="0" smtClean="0"/>
              <a:t>Self-help Anxiety Management (SAM)</a:t>
            </a:r>
          </a:p>
          <a:p>
            <a:pPr lvl="1"/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059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Extremely Niche Utility Belt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CT Image interpretation? Check.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Ultrasound interpretation? Oh yes.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Timing CPR chest compressions? Yep.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Timing your own contractions? You better believe it.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12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Advancing Knowledge with Technology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Step 4</a:t>
            </a:r>
          </a:p>
          <a:p>
            <a:endParaRPr lang="en-CA" dirty="0"/>
          </a:p>
          <a:p>
            <a:r>
              <a:rPr lang="en-CA" dirty="0" smtClean="0"/>
              <a:t>Bettering yourself with technology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4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Commercial Support Disclosure</a:t>
            </a:r>
            <a:endParaRPr lang="en-CA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CA" smtClean="0"/>
          </a:p>
          <a:p>
            <a:r>
              <a:rPr lang="en-CA" smtClean="0"/>
              <a:t>This program has received no financial or in-kind support from any commercial or other organization</a:t>
            </a:r>
          </a:p>
          <a:p>
            <a:endParaRPr lang="en-CA" smtClean="0"/>
          </a:p>
          <a:p>
            <a:r>
              <a:rPr lang="en-CA" smtClean="0"/>
              <a:t>All references to specific companies or trademarks are for illustrative purposes only and are not an endorsement</a:t>
            </a:r>
          </a:p>
          <a:p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7534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Active Learning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6467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Passive Learning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4747534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hlinkClick r:id="rId3" action="ppaction://hlinksldjump"/>
          </p:cNvPr>
          <p:cNvSpPr/>
          <p:nvPr/>
        </p:nvSpPr>
        <p:spPr>
          <a:xfrm>
            <a:off x="1876467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70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A library serves no purpose unless someone is using it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Pre-Appraised &amp; Passive Learning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74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Passive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Learning that you do not need to directly engage in</a:t>
            </a:r>
          </a:p>
          <a:p>
            <a:pPr lvl="1"/>
            <a:r>
              <a:rPr lang="en-CA" dirty="0" smtClean="0"/>
              <a:t>May be less effective, but often more convenient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spent looking up information, doing additional research</a:t>
            </a:r>
          </a:p>
          <a:p>
            <a:pPr lvl="1"/>
            <a:r>
              <a:rPr lang="en-CA" dirty="0" smtClean="0"/>
              <a:t>Can often be completed whenever you have a spare moment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Passive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Literature Summaries and Appraisals</a:t>
            </a:r>
          </a:p>
          <a:p>
            <a:pPr lvl="1"/>
            <a:r>
              <a:rPr lang="en-CA" dirty="0" smtClean="0"/>
              <a:t>Journal Alert Services</a:t>
            </a:r>
          </a:p>
          <a:p>
            <a:pPr lvl="2"/>
            <a:r>
              <a:rPr lang="en-CA" dirty="0" smtClean="0"/>
              <a:t>Service notifies you when new articles are published in your field(s) of interest</a:t>
            </a:r>
          </a:p>
          <a:p>
            <a:pPr lvl="2"/>
            <a:r>
              <a:rPr lang="en-CA" dirty="0" smtClean="0"/>
              <a:t>Often will include ratings on relevance and importance of the article, as well as some level of appraisal</a:t>
            </a:r>
          </a:p>
          <a:p>
            <a:pPr lvl="2"/>
            <a:r>
              <a:rPr lang="en-CA" dirty="0" smtClean="0"/>
              <a:t>Examples: </a:t>
            </a:r>
            <a:r>
              <a:rPr lang="en-CA" dirty="0"/>
              <a:t>NEJM Journal </a:t>
            </a:r>
            <a:r>
              <a:rPr lang="en-CA" dirty="0" smtClean="0"/>
              <a:t>Watch, </a:t>
            </a:r>
            <a:r>
              <a:rPr lang="en-CA" dirty="0" err="1" smtClean="0"/>
              <a:t>EvidenceAlerts</a:t>
            </a:r>
            <a:r>
              <a:rPr lang="en-CA" dirty="0" smtClean="0"/>
              <a:t>, Read by </a:t>
            </a:r>
            <a:r>
              <a:rPr lang="en-CA" dirty="0" err="1" smtClean="0"/>
              <a:t>QxMD</a:t>
            </a:r>
            <a:r>
              <a:rPr lang="en-CA" dirty="0" smtClean="0"/>
              <a:t>, ACP </a:t>
            </a:r>
            <a:r>
              <a:rPr lang="en-CA" dirty="0" err="1" smtClean="0"/>
              <a:t>JournalWise</a:t>
            </a:r>
            <a:endParaRPr lang="en-CA" dirty="0"/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Wiki Journal Club</a:t>
            </a:r>
          </a:p>
          <a:p>
            <a:pPr lvl="2"/>
            <a:r>
              <a:rPr lang="en-CA" dirty="0" smtClean="0"/>
              <a:t>Concise summaries of landmark trials in a “wiki” format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558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Passive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Twitter &amp; </a:t>
            </a:r>
            <a:r>
              <a:rPr lang="en-CA" dirty="0" err="1" smtClean="0"/>
              <a:t>Tweetorial</a:t>
            </a:r>
            <a:endParaRPr lang="en-CA" dirty="0" smtClean="0"/>
          </a:p>
          <a:p>
            <a:pPr lvl="1"/>
            <a:r>
              <a:rPr lang="en-CA" dirty="0" err="1" smtClean="0"/>
              <a:t>Tweetorial</a:t>
            </a:r>
            <a:r>
              <a:rPr lang="en-CA" dirty="0" smtClean="0"/>
              <a:t>: Health care professionals string together a series of tweets to provide education on a topic in short, easy to consume blurbs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Examples:</a:t>
            </a:r>
          </a:p>
          <a:p>
            <a:pPr lvl="2"/>
            <a:r>
              <a:rPr lang="en-CA" dirty="0" smtClean="0"/>
              <a:t>@</a:t>
            </a:r>
            <a:r>
              <a:rPr lang="en-CA" dirty="0" err="1" smtClean="0"/>
              <a:t>DavidJuurlink</a:t>
            </a:r>
            <a:r>
              <a:rPr lang="en-CA" dirty="0" smtClean="0"/>
              <a:t> (Dr. David </a:t>
            </a:r>
            <a:r>
              <a:rPr lang="en-CA" dirty="0" err="1" smtClean="0"/>
              <a:t>Juurlink</a:t>
            </a:r>
            <a:r>
              <a:rPr lang="en-CA" dirty="0" smtClean="0"/>
              <a:t> – Internal Medicine, Clinical Pharmacology/Toxicology)</a:t>
            </a:r>
          </a:p>
          <a:p>
            <a:pPr lvl="2"/>
            <a:r>
              <a:rPr lang="en-CA" dirty="0" smtClean="0"/>
              <a:t>@</a:t>
            </a:r>
            <a:r>
              <a:rPr lang="en-CA" dirty="0" err="1" smtClean="0"/>
              <a:t>psufka</a:t>
            </a:r>
            <a:r>
              <a:rPr lang="en-CA" dirty="0" smtClean="0"/>
              <a:t> (Dr. Paul </a:t>
            </a:r>
            <a:r>
              <a:rPr lang="en-CA" dirty="0" err="1" smtClean="0"/>
              <a:t>Sufka</a:t>
            </a:r>
            <a:r>
              <a:rPr lang="en-CA" dirty="0" smtClean="0"/>
              <a:t> – Rheumatologist)</a:t>
            </a:r>
          </a:p>
          <a:p>
            <a:pPr lvl="2"/>
            <a:r>
              <a:rPr lang="en-CA" dirty="0" smtClean="0"/>
              <a:t>@</a:t>
            </a:r>
            <a:r>
              <a:rPr lang="en-CA" dirty="0" err="1" smtClean="0"/>
              <a:t>tony_breu</a:t>
            </a:r>
            <a:r>
              <a:rPr lang="en-CA" dirty="0" smtClean="0"/>
              <a:t> (Dr. Tony </a:t>
            </a:r>
            <a:r>
              <a:rPr lang="en-CA" dirty="0" err="1" smtClean="0"/>
              <a:t>Breu</a:t>
            </a:r>
            <a:r>
              <a:rPr lang="en-CA" dirty="0" smtClean="0"/>
              <a:t> – Hospitalist)</a:t>
            </a:r>
          </a:p>
          <a:p>
            <a:pPr lvl="2"/>
            <a:r>
              <a:rPr lang="en-CA" dirty="0" smtClean="0"/>
              <a:t>@</a:t>
            </a:r>
            <a:r>
              <a:rPr lang="en-CA" dirty="0" err="1" smtClean="0"/>
              <a:t>VPplenarysesh</a:t>
            </a:r>
            <a:r>
              <a:rPr lang="en-CA" dirty="0" smtClean="0"/>
              <a:t> (Dr. Vinay Prasad – </a:t>
            </a:r>
            <a:r>
              <a:rPr lang="en-CA" dirty="0" err="1" smtClean="0"/>
              <a:t>HemeOnc</a:t>
            </a:r>
            <a:r>
              <a:rPr lang="en-CA" dirty="0" smtClean="0"/>
              <a:t>)</a:t>
            </a:r>
          </a:p>
          <a:p>
            <a:pPr lvl="2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665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Passive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Podcasts</a:t>
            </a:r>
          </a:p>
          <a:p>
            <a:pPr lvl="1"/>
            <a:r>
              <a:rPr lang="en-CA" dirty="0" smtClean="0"/>
              <a:t>Informative and educational audio and video podcasts can educate you on a variety of topics</a:t>
            </a:r>
          </a:p>
          <a:p>
            <a:endParaRPr lang="en-CA" dirty="0" smtClean="0"/>
          </a:p>
          <a:p>
            <a:pPr lvl="1"/>
            <a:r>
              <a:rPr lang="en-CA" dirty="0" smtClean="0"/>
              <a:t>Examples:</a:t>
            </a:r>
          </a:p>
          <a:p>
            <a:pPr lvl="2"/>
            <a:r>
              <a:rPr lang="en-CA" dirty="0" smtClean="0"/>
              <a:t>Emergency Medicine Cases (Emergency Medicine)</a:t>
            </a:r>
          </a:p>
          <a:p>
            <a:pPr lvl="2"/>
            <a:r>
              <a:rPr lang="en-CA" dirty="0" smtClean="0"/>
              <a:t>Behind the Knife (Surgery)</a:t>
            </a:r>
          </a:p>
          <a:p>
            <a:pPr lvl="2"/>
            <a:r>
              <a:rPr lang="en-CA" dirty="0" smtClean="0"/>
              <a:t>BS Medicine (EBM &amp; General Medicine)</a:t>
            </a:r>
          </a:p>
          <a:p>
            <a:pPr lvl="2"/>
            <a:r>
              <a:rPr lang="en-CA" dirty="0" smtClean="0"/>
              <a:t>Bedside Rounds (General Medicine)</a:t>
            </a:r>
          </a:p>
          <a:p>
            <a:pPr lvl="2"/>
            <a:r>
              <a:rPr lang="en-CA" dirty="0" smtClean="0"/>
              <a:t>The </a:t>
            </a:r>
            <a:r>
              <a:rPr lang="en-CA" dirty="0" err="1" smtClean="0"/>
              <a:t>Curbsiders</a:t>
            </a:r>
            <a:r>
              <a:rPr lang="en-CA" dirty="0" smtClean="0"/>
              <a:t> (General Medicine)</a:t>
            </a:r>
          </a:p>
          <a:p>
            <a:pPr lvl="2"/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3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Learning is best experienced &amp; utilized first hand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Active Learning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Active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Learning activities that require your direct engagement</a:t>
            </a:r>
          </a:p>
          <a:p>
            <a:pPr lvl="1"/>
            <a:r>
              <a:rPr lang="en-CA" dirty="0" smtClean="0"/>
              <a:t>Take more attention/focus, but learning is more likely to be retained</a:t>
            </a:r>
          </a:p>
          <a:p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More likely for you to remember information</a:t>
            </a:r>
          </a:p>
          <a:p>
            <a:pPr lvl="1"/>
            <a:r>
              <a:rPr lang="en-CA" dirty="0" smtClean="0"/>
              <a:t>New applications can let you complete active learning in just a few minutes whenever you have spare time</a:t>
            </a:r>
          </a:p>
        </p:txBody>
      </p:sp>
    </p:spTree>
    <p:extLst>
      <p:ext uri="{BB962C8B-B14F-4D97-AF65-F5344CB8AC3E}">
        <p14:creationId xmlns:p14="http://schemas.microsoft.com/office/powerpoint/2010/main" val="9261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Active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Flashcard &amp; Quiz Applications</a:t>
            </a:r>
          </a:p>
          <a:p>
            <a:pPr lvl="1"/>
            <a:r>
              <a:rPr lang="en-CA" dirty="0" smtClean="0"/>
              <a:t>Applications that let you create and quiz yourself on any topic of your choosing</a:t>
            </a:r>
          </a:p>
          <a:p>
            <a:pPr lvl="1"/>
            <a:r>
              <a:rPr lang="en-CA" dirty="0" smtClean="0"/>
              <a:t>Many communities already exist that have developed resources you can use</a:t>
            </a:r>
          </a:p>
          <a:p>
            <a:pPr lvl="1"/>
            <a:endParaRPr lang="en-CA" dirty="0" smtClean="0"/>
          </a:p>
          <a:p>
            <a:pPr lvl="1"/>
            <a:r>
              <a:rPr lang="en-CA" b="1" dirty="0" smtClean="0"/>
              <a:t>Examples</a:t>
            </a:r>
          </a:p>
          <a:p>
            <a:pPr lvl="2"/>
            <a:r>
              <a:rPr lang="en-CA" dirty="0" err="1"/>
              <a:t>B</a:t>
            </a:r>
            <a:r>
              <a:rPr lang="en-CA" dirty="0" err="1" smtClean="0"/>
              <a:t>rainscape</a:t>
            </a:r>
            <a:endParaRPr lang="en-CA" dirty="0" smtClean="0"/>
          </a:p>
          <a:p>
            <a:pPr lvl="2"/>
            <a:r>
              <a:rPr lang="en-CA" dirty="0" err="1" smtClean="0"/>
              <a:t>Kahoot</a:t>
            </a:r>
            <a:r>
              <a:rPr lang="en-CA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267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Active 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Pharmacy 5in5</a:t>
            </a:r>
          </a:p>
          <a:p>
            <a:pPr lvl="1"/>
            <a:r>
              <a:rPr lang="en-CA" dirty="0" smtClean="0"/>
              <a:t>Tailored pharmacist education designed to be completed in 5 minutes</a:t>
            </a:r>
          </a:p>
          <a:p>
            <a:pPr lvl="1"/>
            <a:r>
              <a:rPr lang="en-CA" dirty="0" smtClean="0"/>
              <a:t>Gives you quizzes and immediate feedback on the topics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5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 smtClean="0"/>
              <a:t>By the end of this presentation you will be able to:</a:t>
            </a:r>
          </a:p>
          <a:p>
            <a:pPr lvl="1"/>
            <a:r>
              <a:rPr lang="en-CA" dirty="0" smtClean="0"/>
              <a:t>List at least 3 shortcuts you can use on your computer and/or mobile device to improve efficiency when completing patient assessments and documentation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Describe at least one application you could use to improve your practice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Describe how integrated health care systems can improve practice and patient care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6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We are the Borg. Your biological and technological distinctiveness will be added to our </a:t>
            </a:r>
            <a:r>
              <a:rPr lang="en-CA" dirty="0" smtClean="0"/>
              <a:t>own…</a:t>
            </a:r>
          </a:p>
          <a:p>
            <a:pPr algn="r"/>
            <a:r>
              <a:rPr lang="en-CA" dirty="0"/>
              <a:t>-</a:t>
            </a:r>
            <a:r>
              <a:rPr lang="en-CA" dirty="0" smtClean="0"/>
              <a:t>The </a:t>
            </a:r>
            <a:r>
              <a:rPr lang="en-CA" dirty="0"/>
              <a:t>Borg </a:t>
            </a:r>
            <a:r>
              <a:rPr lang="en-CA" dirty="0" smtClean="0"/>
              <a:t>Collective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Crowdsourcing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9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Crowdsourcing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 smtClean="0"/>
              <a:t>Tools that let you collaborate with multiple health care professionals to learn and solve clinical questions</a:t>
            </a:r>
          </a:p>
          <a:p>
            <a:endParaRPr lang="en-CA" dirty="0" smtClean="0"/>
          </a:p>
          <a:p>
            <a:r>
              <a:rPr lang="en-CA" b="1" dirty="0" smtClean="0"/>
              <a:t>Examples</a:t>
            </a:r>
          </a:p>
          <a:p>
            <a:pPr lvl="1"/>
            <a:r>
              <a:rPr lang="en-CA" dirty="0" smtClean="0"/>
              <a:t>CSHP Pharmacy Specialty Networks</a:t>
            </a:r>
          </a:p>
          <a:p>
            <a:pPr lvl="1"/>
            <a:r>
              <a:rPr lang="en-CA" dirty="0" smtClean="0"/>
              <a:t>Figure 1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May provide you guidance on complex clinical questions in a fraction of the time it would take for you to research the information yourself</a:t>
            </a:r>
          </a:p>
          <a:p>
            <a:pPr lvl="1"/>
            <a:r>
              <a:rPr lang="en-CA" dirty="0" smtClean="0"/>
              <a:t>Also provides a good source of learning material on real life cases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0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do you see? What do you think caused this?</a:t>
            </a:r>
            <a:endParaRPr lang="en-CA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9" t="34418" r="27363" b="23422"/>
          <a:stretch/>
        </p:blipFill>
        <p:spPr>
          <a:xfrm>
            <a:off x="2514600" y="1962150"/>
            <a:ext cx="3657600" cy="4114800"/>
          </a:xfrm>
        </p:spPr>
      </p:pic>
      <p:sp>
        <p:nvSpPr>
          <p:cNvPr id="7" name="Rectangle 6"/>
          <p:cNvSpPr/>
          <p:nvPr/>
        </p:nvSpPr>
        <p:spPr>
          <a:xfrm>
            <a:off x="552450" y="62484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https://app.figure1.com/images/5b6a5b836ecb7e1000b2aa4c</a:t>
            </a:r>
          </a:p>
        </p:txBody>
      </p:sp>
    </p:spTree>
    <p:extLst>
      <p:ext uri="{BB962C8B-B14F-4D97-AF65-F5344CB8AC3E}">
        <p14:creationId xmlns:p14="http://schemas.microsoft.com/office/powerpoint/2010/main" val="35290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trike="sngStrike" dirty="0"/>
              <a:t>Assimilation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>Integrating Practice with Technology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Step 5</a:t>
            </a:r>
          </a:p>
          <a:p>
            <a:endParaRPr lang="en-CA" dirty="0"/>
          </a:p>
          <a:p>
            <a:r>
              <a:rPr lang="en-CA" strike="sngStrike" dirty="0" smtClean="0"/>
              <a:t>…Resistance is futile.</a:t>
            </a:r>
          </a:p>
          <a:p>
            <a:r>
              <a:rPr lang="en-CA" dirty="0" smtClean="0"/>
              <a:t>Transforming the world of health care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01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Integrated EMR systems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Multiple different health care systems that communicate with each other to provide seamless access to data</a:t>
            </a:r>
          </a:p>
          <a:p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No longer have to use multiple systems to collect and review data</a:t>
            </a:r>
          </a:p>
          <a:p>
            <a:pPr lvl="1"/>
            <a:r>
              <a:rPr lang="en-CA" dirty="0" smtClean="0"/>
              <a:t>Information can be presented in varied formats to best serve your practice</a:t>
            </a:r>
          </a:p>
          <a:p>
            <a:pPr lvl="1"/>
            <a:r>
              <a:rPr lang="en-CA" dirty="0" smtClean="0"/>
              <a:t>Patients can have enhanced access and control over their health information, improving accessibility and empowerment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09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To boldly go where no one has gone before!</a:t>
            </a:r>
          </a:p>
          <a:p>
            <a:pPr algn="r"/>
            <a:r>
              <a:rPr lang="en-CA" dirty="0" smtClean="0"/>
              <a:t>-James T. Kirk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5661899"/>
            <a:ext cx="7603067" cy="1119901"/>
          </a:xfrm>
        </p:spPr>
        <p:txBody>
          <a:bodyPr/>
          <a:lstStyle/>
          <a:p>
            <a:r>
              <a:rPr lang="en-CA" strike="sngStrike" dirty="0" smtClean="0"/>
              <a:t>Medical Tricorders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Phone-Based Point-of-Care Testing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10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trike="sngStrike" dirty="0"/>
              <a:t>Medical Tricorders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>Phone-Based Point-of-Care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dirty="0" smtClean="0"/>
              <a:t>Using mobile devices to complete Point-of-Care activities that historically required advanced/speciality tools</a:t>
            </a:r>
          </a:p>
          <a:p>
            <a:endParaRPr lang="en-CA" dirty="0" smtClean="0"/>
          </a:p>
          <a:p>
            <a:r>
              <a:rPr lang="en-CA" b="1" dirty="0" smtClean="0"/>
              <a:t>Examples</a:t>
            </a:r>
          </a:p>
          <a:p>
            <a:pPr lvl="1"/>
            <a:r>
              <a:rPr lang="en-CA" dirty="0" smtClean="0"/>
              <a:t>Recording blood glucose readings</a:t>
            </a:r>
          </a:p>
          <a:p>
            <a:pPr lvl="1"/>
            <a:r>
              <a:rPr lang="en-CA" dirty="0" smtClean="0"/>
              <a:t>Auditory exams to screen for drug-induced ototoxicity</a:t>
            </a:r>
          </a:p>
          <a:p>
            <a:pPr lvl="1"/>
            <a:r>
              <a:rPr lang="en-CA" dirty="0" smtClean="0"/>
              <a:t>24-7 ECG recording and camera-based detection of atrial fibrillation</a:t>
            </a:r>
          </a:p>
          <a:p>
            <a:pPr lvl="1"/>
            <a:r>
              <a:rPr lang="en-CA" dirty="0" smtClean="0"/>
              <a:t>Troponin testing</a:t>
            </a:r>
          </a:p>
          <a:p>
            <a:pPr lvl="1"/>
            <a:r>
              <a:rPr lang="en-CA" dirty="0" smtClean="0"/>
              <a:t>Ultrasounds</a:t>
            </a:r>
          </a:p>
          <a:p>
            <a:pPr lvl="1"/>
            <a:endParaRPr lang="en-CA" dirty="0" smtClean="0"/>
          </a:p>
          <a:p>
            <a:r>
              <a:rPr lang="en-CA" b="1" dirty="0" smtClean="0"/>
              <a:t>Benefits &amp; Time Savings</a:t>
            </a:r>
          </a:p>
          <a:p>
            <a:pPr lvl="1"/>
            <a:r>
              <a:rPr lang="en-CA" dirty="0" smtClean="0"/>
              <a:t>Less time spent waiting for equipment and results</a:t>
            </a:r>
          </a:p>
          <a:p>
            <a:pPr lvl="1"/>
            <a:r>
              <a:rPr lang="en-CA" dirty="0" smtClean="0"/>
              <a:t>Can allow decision making on the spot, rather than having to come back and revisit the situation at a later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1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Change </a:t>
            </a:r>
            <a:r>
              <a:rPr lang="en-CA" dirty="0"/>
              <a:t>is the essential process of all existence</a:t>
            </a:r>
            <a:r>
              <a:rPr lang="en-CA" dirty="0" smtClean="0"/>
              <a:t>.</a:t>
            </a:r>
          </a:p>
          <a:p>
            <a:pPr algn="r"/>
            <a:r>
              <a:rPr lang="en-CA" dirty="0" smtClean="0"/>
              <a:t>-Spock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11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133" y="4611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Keyboard Shortcuts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2000" y="4611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Mobile Shortcuts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3867" y="4611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Email Rules &amp; Filters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400133" y="4611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3312000" y="4611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6223867" y="4611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766667" y="49569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Active Learning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5600" y="49569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Passive Learning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7" name="Rectangle 16">
            <a:hlinkClick r:id="rId6" action="ppaction://hlinksldjump"/>
          </p:cNvPr>
          <p:cNvSpPr/>
          <p:nvPr/>
        </p:nvSpPr>
        <p:spPr>
          <a:xfrm>
            <a:off x="4766667" y="49569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1895600" y="49569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766667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Password Managers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5600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Citation Managers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4766667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1895600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89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8323" y="5943600"/>
            <a:ext cx="6838950" cy="3889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/>
              <a:t>https://xkcd.com/1053/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" y="914400"/>
            <a:ext cx="713000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Basic Tech Literacy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Step 1</a:t>
            </a:r>
          </a:p>
          <a:p>
            <a:endParaRPr lang="en-CA" smtClean="0"/>
          </a:p>
          <a:p>
            <a:r>
              <a:rPr lang="en-CA" smtClean="0"/>
              <a:t>Building your foundational skills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65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0133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Keyboard Shortcuts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2000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Mobile Shortcuts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3867" y="2709000"/>
            <a:ext cx="2520000" cy="1440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Email Rules &amp; Filters</a:t>
            </a:r>
            <a:endParaRPr lang="en-CA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400133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hlinkClick r:id="rId3" action="ppaction://hlinksldjump"/>
          </p:cNvPr>
          <p:cNvSpPr/>
          <p:nvPr/>
        </p:nvSpPr>
        <p:spPr>
          <a:xfrm>
            <a:off x="3312000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6223867" y="2709000"/>
            <a:ext cx="252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26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1ff801c-1eeb-4604-b498-5976b2ea2ba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31bffa7-3892-4542-8dae-f0a7cda8772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6568832-00aa-4132-abd4-f2cdc6561e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518876e-5c79-4458-8d2a-600cb0bd152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10554</TotalTime>
  <Words>1877</Words>
  <Application>Microsoft Office PowerPoint</Application>
  <PresentationFormat>On-screen Show (4:3)</PresentationFormat>
  <Paragraphs>329</Paragraphs>
  <Slides>59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Courier New</vt:lpstr>
      <vt:lpstr>Eras Bold ITC</vt:lpstr>
      <vt:lpstr>Eras Light ITC</vt:lpstr>
      <vt:lpstr>Eras Medium ITC</vt:lpstr>
      <vt:lpstr>Wingdings</vt:lpstr>
      <vt:lpstr>Office Theme</vt:lpstr>
      <vt:lpstr>The Five Steps to Tech Enlightenment</vt:lpstr>
      <vt:lpstr>Participation &amp; Tutorials</vt:lpstr>
      <vt:lpstr>Presenter Disclosure</vt:lpstr>
      <vt:lpstr>Commercial Support Disclosure</vt:lpstr>
      <vt:lpstr>Objectives</vt:lpstr>
      <vt:lpstr>PowerPoint Presentation</vt:lpstr>
      <vt:lpstr>Basic Tech Literacy</vt:lpstr>
      <vt:lpstr>PowerPoint Presentation</vt:lpstr>
      <vt:lpstr>PowerPoint Presentation</vt:lpstr>
      <vt:lpstr>Keyboard Shortcuts</vt:lpstr>
      <vt:lpstr>Keyboard Shortcuts</vt:lpstr>
      <vt:lpstr>PowerPoint Presentation</vt:lpstr>
      <vt:lpstr>Mobile Shortcuts</vt:lpstr>
      <vt:lpstr>iPhone Control Center and Dock</vt:lpstr>
      <vt:lpstr>Android Phone Launcher and Widgets</vt:lpstr>
      <vt:lpstr>Email Rules &amp; Filters</vt:lpstr>
      <vt:lpstr>Email Rules &amp; Filters</vt:lpstr>
      <vt:lpstr>PowerPoint Presentation</vt:lpstr>
      <vt:lpstr>Advanced Tech Literacy</vt:lpstr>
      <vt:lpstr>Cloud Computing and Storage</vt:lpstr>
      <vt:lpstr>PowerPoint Presentation</vt:lpstr>
      <vt:lpstr>PowerPoint Presentation</vt:lpstr>
      <vt:lpstr>Citation Managers</vt:lpstr>
      <vt:lpstr>Citation Managers</vt:lpstr>
      <vt:lpstr>PowerPoint Presentation</vt:lpstr>
      <vt:lpstr>Password Managers</vt:lpstr>
      <vt:lpstr>PowerPoint Presentation</vt:lpstr>
      <vt:lpstr>Password Managers</vt:lpstr>
      <vt:lpstr>PowerPoint Presentation</vt:lpstr>
      <vt:lpstr>Practising with Practice Tools</vt:lpstr>
      <vt:lpstr>Apps</vt:lpstr>
      <vt:lpstr>Practising with Practice Tools</vt:lpstr>
      <vt:lpstr>The Basic Utility Belt</vt:lpstr>
      <vt:lpstr>The Specialty Utility Belt</vt:lpstr>
      <vt:lpstr>The Specialty Utility Belt</vt:lpstr>
      <vt:lpstr>The Specialty Utility Belt</vt:lpstr>
      <vt:lpstr>The Extremely Niche Utility Belt</vt:lpstr>
      <vt:lpstr>Advancing Knowledge with Technology</vt:lpstr>
      <vt:lpstr>PowerPoint Presentation</vt:lpstr>
      <vt:lpstr>PowerPoint Presentation</vt:lpstr>
      <vt:lpstr>Pre-Appraised &amp; Passive Learning</vt:lpstr>
      <vt:lpstr>Passive Learning</vt:lpstr>
      <vt:lpstr>Passive Learning</vt:lpstr>
      <vt:lpstr>Passive Learning</vt:lpstr>
      <vt:lpstr>Passive Learning</vt:lpstr>
      <vt:lpstr>Active Learning</vt:lpstr>
      <vt:lpstr>Active Learning</vt:lpstr>
      <vt:lpstr>Active Learning</vt:lpstr>
      <vt:lpstr>Active Learning</vt:lpstr>
      <vt:lpstr>Crowdsourcing</vt:lpstr>
      <vt:lpstr>Crowdsourcing</vt:lpstr>
      <vt:lpstr>What do you see? What do you think caused this?</vt:lpstr>
      <vt:lpstr>PowerPoint Presentation</vt:lpstr>
      <vt:lpstr>Assimilation Integrating Practice with Technology</vt:lpstr>
      <vt:lpstr>Integrated EMR systems</vt:lpstr>
      <vt:lpstr>Medical Tricorders Phone-Based Point-of-Care Testing</vt:lpstr>
      <vt:lpstr>Medical Tricorders Phone-Based Point-of-Care Testing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Disclosure Slides</dc:title>
  <dc:creator>Exec Director2</dc:creator>
  <cp:lastModifiedBy>Joshua T</cp:lastModifiedBy>
  <cp:revision>83</cp:revision>
  <dcterms:created xsi:type="dcterms:W3CDTF">2014-03-18T20:51:34Z</dcterms:created>
  <dcterms:modified xsi:type="dcterms:W3CDTF">2018-09-21T03:06:31Z</dcterms:modified>
</cp:coreProperties>
</file>